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0"/>
  </p:notesMasterIdLst>
  <p:sldIdLst>
    <p:sldId id="283" r:id="rId6"/>
    <p:sldId id="281" r:id="rId7"/>
    <p:sldId id="427" r:id="rId8"/>
    <p:sldId id="426" r:id="rId9"/>
    <p:sldId id="425" r:id="rId10"/>
    <p:sldId id="424" r:id="rId11"/>
    <p:sldId id="428" r:id="rId12"/>
    <p:sldId id="432" r:id="rId13"/>
    <p:sldId id="433" r:id="rId14"/>
    <p:sldId id="434" r:id="rId15"/>
    <p:sldId id="435" r:id="rId16"/>
    <p:sldId id="284" r:id="rId17"/>
    <p:sldId id="430" r:id="rId18"/>
    <p:sldId id="313" r:id="rId1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65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32" y="-324"/>
      </p:cViewPr>
      <p:guideLst>
        <p:guide orient="horz" pos="432"/>
        <p:guide orient="horz" pos="600"/>
        <p:guide orient="horz" pos="3676"/>
        <p:guide orient="horz" pos="808"/>
        <p:guide pos="4648"/>
        <p:guide pos="1146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2813"/>
            <a:ext cx="4992687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84" charset="0"/>
              </a:defRPr>
            </a:lvl1pPr>
          </a:lstStyle>
          <a:p>
            <a:pPr>
              <a:defRPr/>
            </a:pPr>
            <a:fld id="{F0F35A0C-A2A8-40BE-AE1B-A79AA4490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110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0726B0E-98B5-4896-92E6-2803B1087B49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0726B0E-98B5-4896-92E6-2803B1087B49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6BB59-DFEC-405B-9D13-D971D5F4C9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6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5A104-4793-4D3C-A6A6-EF5BCD1539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85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13755-78F1-45ED-A0F4-9688C0285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6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FAF11-12D0-44F2-A178-0CC9E70D33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30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970E4-FEFC-4C4F-B461-6153898D9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2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17861-E189-4C22-B1DB-9B52F3AD24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7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BEFD7-565E-4B60-AB2E-5D9ED07A1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51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E2DD4-BE86-414A-859A-BDDA6BA4F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8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D7213-F17F-4B52-BD08-FACA6ED676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5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898B2-8C30-486A-A60B-6F6D20BA0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5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A0AA3-76FD-4A12-8C4F-3A06785CD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091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-84" charset="0"/>
              </a:defRPr>
            </a:lvl1pPr>
          </a:lstStyle>
          <a:p>
            <a:pPr>
              <a:defRPr/>
            </a:pPr>
            <a:fld id="{90E784A3-C171-41CF-8EAD-9F51A9606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9032 BoE logo-R&amp;P 300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531812"/>
          </a:xfrm>
        </p:spPr>
        <p:txBody>
          <a:bodyPr/>
          <a:lstStyle/>
          <a:p>
            <a:pPr algn="l" eaLnBrk="1" hangingPunct="1"/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Inflation Report </a:t>
            </a:r>
            <a:b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August 2017</a:t>
            </a:r>
          </a:p>
        </p:txBody>
      </p:sp>
      <p:sp>
        <p:nvSpPr>
          <p:cNvPr id="2052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0000"/>
            <a:ext cx="7772400" cy="719137"/>
          </a:xfrm>
        </p:spPr>
        <p:txBody>
          <a:bodyPr/>
          <a:lstStyle/>
          <a:p>
            <a:pPr algn="l" eaLnBrk="1" hangingPunct="1"/>
            <a:r>
              <a:rPr lang="en-GB" altLang="en-U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Costs and prices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8005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4.9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Unit labour cost growth is expected to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have slowed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temporarily in Q2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Decomposition of four-quarter whole-economy unit labour </a:t>
            </a:r>
            <a:r>
              <a:rPr lang="en-GB" altLang="en-US" sz="2000" dirty="0" smtClean="0">
                <a:latin typeface="Arial" pitchFamily="34" charset="0"/>
              </a:rPr>
              <a:t>cost growth</a:t>
            </a:r>
            <a:r>
              <a:rPr lang="en-GB" altLang="en-US" sz="2000" baseline="30000" dirty="0" smtClean="0">
                <a:latin typeface="Arial" pitchFamily="34" charset="0"/>
              </a:rPr>
              <a:t>(a</a:t>
            </a:r>
            <a:r>
              <a:rPr lang="en-GB" altLang="en-US" sz="2000" baseline="30000" dirty="0">
                <a:latin typeface="Arial" pitchFamily="34" charset="0"/>
              </a:rPr>
              <a:t>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6060856"/>
            <a:ext cx="84677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GB" sz="800" dirty="0"/>
              <a:t>Sources</a:t>
            </a:r>
            <a:r>
              <a:rPr lang="en-GB" sz="800" dirty="0" smtClean="0"/>
              <a:t>:  </a:t>
            </a:r>
            <a:r>
              <a:rPr lang="en-GB" sz="800" dirty="0"/>
              <a:t>ONS and Bank calculations</a:t>
            </a:r>
            <a:r>
              <a:rPr lang="en-GB" sz="800" dirty="0" smtClean="0"/>
              <a:t>.</a:t>
            </a:r>
          </a:p>
          <a:p>
            <a:pPr marL="216000" indent="-216000"/>
            <a:endParaRPr lang="en-GB" sz="800" dirty="0"/>
          </a:p>
          <a:p>
            <a:pPr marL="216000" indent="-216000"/>
            <a:r>
              <a:rPr lang="en-GB" sz="800" dirty="0"/>
              <a:t>(a</a:t>
            </a:r>
            <a:r>
              <a:rPr lang="en-GB" sz="800" dirty="0" smtClean="0"/>
              <a:t>)	Whole-economy </a:t>
            </a:r>
            <a:r>
              <a:rPr lang="en-GB" sz="800" dirty="0"/>
              <a:t>labour costs divided by real GDP, based on the </a:t>
            </a:r>
            <a:r>
              <a:rPr lang="en-GB" sz="800" dirty="0" err="1"/>
              <a:t>backcast</a:t>
            </a:r>
            <a:r>
              <a:rPr lang="en-GB" sz="800" dirty="0"/>
              <a:t> of the </a:t>
            </a:r>
            <a:r>
              <a:rPr lang="en-GB" sz="800" dirty="0" smtClean="0"/>
              <a:t>final estimate </a:t>
            </a:r>
            <a:r>
              <a:rPr lang="en-GB" sz="800" dirty="0"/>
              <a:t>of GDP. </a:t>
            </a:r>
            <a:r>
              <a:rPr lang="en-GB" sz="800" dirty="0" smtClean="0"/>
              <a:t> The </a:t>
            </a:r>
            <a:r>
              <a:rPr lang="en-GB" sz="800" dirty="0"/>
              <a:t>diamond shows Bank staff’s projection for 2017 Q2.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b)	Self-employment </a:t>
            </a:r>
            <a:r>
              <a:rPr lang="en-GB" sz="800" dirty="0"/>
              <a:t>income is calculated from mixed income, assuming that the share </a:t>
            </a:r>
            <a:r>
              <a:rPr lang="en-GB" sz="800" dirty="0" smtClean="0"/>
              <a:t>of employment </a:t>
            </a:r>
            <a:r>
              <a:rPr lang="en-GB" sz="800" dirty="0"/>
              <a:t>income in that is the same as the share of employee compensation in </a:t>
            </a:r>
            <a:r>
              <a:rPr lang="en-GB" sz="800" dirty="0" smtClean="0"/>
              <a:t>nominal GDP </a:t>
            </a:r>
            <a:r>
              <a:rPr lang="en-GB" sz="800" dirty="0"/>
              <a:t>less mixed income.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463579"/>
            <a:ext cx="5344374" cy="43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30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4.10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CFOs’ inflation expectations have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risen gradually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in recent quarters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Distribution of large companies’ inflation expectations two </a:t>
            </a:r>
            <a:r>
              <a:rPr lang="en-GB" altLang="en-US" sz="2000" dirty="0" smtClean="0">
                <a:latin typeface="Arial" pitchFamily="34" charset="0"/>
              </a:rPr>
              <a:t>years ahead </a:t>
            </a:r>
            <a:r>
              <a:rPr lang="en-GB" altLang="en-US" sz="2000" dirty="0">
                <a:latin typeface="Arial" pitchFamily="34" charset="0"/>
              </a:rPr>
              <a:t>from the </a:t>
            </a:r>
            <a:r>
              <a:rPr lang="en-GB" altLang="en-US" sz="2000" i="1" dirty="0">
                <a:latin typeface="Arial" pitchFamily="34" charset="0"/>
              </a:rPr>
              <a:t>Deloitte CFO Survey</a:t>
            </a:r>
            <a:r>
              <a:rPr lang="en-GB" altLang="en-US" sz="2000" baseline="30000" dirty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6248868"/>
            <a:ext cx="8467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GB" sz="800" dirty="0"/>
              <a:t>Source: </a:t>
            </a:r>
            <a:r>
              <a:rPr lang="en-GB" sz="800" dirty="0" smtClean="0"/>
              <a:t> Deloitte</a:t>
            </a:r>
            <a:r>
              <a:rPr lang="en-GB" sz="800" dirty="0"/>
              <a:t>. </a:t>
            </a:r>
            <a:endParaRPr lang="en-GB" sz="800" dirty="0" smtClean="0"/>
          </a:p>
          <a:p>
            <a:pPr marL="216000" indent="-216000"/>
            <a:endParaRPr lang="en-GB" sz="800" dirty="0"/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a)	CFOs</a:t>
            </a:r>
            <a:r>
              <a:rPr lang="en-GB" sz="800" dirty="0"/>
              <a:t>’ expectations for CPI inflation in two years’ time. </a:t>
            </a:r>
            <a:r>
              <a:rPr lang="en-GB" sz="800" dirty="0" smtClean="0"/>
              <a:t> Data </a:t>
            </a:r>
            <a:r>
              <a:rPr lang="en-GB" sz="800" dirty="0"/>
              <a:t>are non seasonally adjusted. 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719944"/>
            <a:ext cx="4748794" cy="454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2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687388" y="3240088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altLang="en-US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179388"/>
            <a:ext cx="8718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</a:t>
            </a:r>
            <a:r>
              <a:rPr lang="en-US" altLang="en-US" sz="2400" b="1" dirty="0" smtClean="0">
                <a:solidFill>
                  <a:srgbClr val="960000"/>
                </a:solidFill>
                <a:latin typeface="Arial" pitchFamily="34" charset="0"/>
              </a:rPr>
              <a:t>4.A  </a:t>
            </a:r>
            <a:r>
              <a:rPr lang="en-GB" altLang="en-US" sz="2400" dirty="0">
                <a:latin typeface="Arial" pitchFamily="34" charset="0"/>
              </a:rPr>
              <a:t>Monitoring the MPC’s key judgements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067" y="896873"/>
            <a:ext cx="5932696" cy="5321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22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179388"/>
            <a:ext cx="8718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</a:t>
            </a: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4.B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latin typeface="Arial"/>
                <a:ea typeface="Calibri"/>
                <a:cs typeface="Times New Roman"/>
              </a:rPr>
              <a:t>Indicators of inflation </a:t>
            </a:r>
            <a:r>
              <a:rPr lang="en-GB" sz="2400" dirty="0" smtClean="0">
                <a:latin typeface="Arial"/>
                <a:ea typeface="Calibri"/>
                <a:cs typeface="Times New Roman"/>
              </a:rPr>
              <a:t>expectations</a:t>
            </a:r>
            <a:r>
              <a:rPr lang="en-GB" sz="2400" baseline="30000" dirty="0" smtClean="0">
                <a:latin typeface="Arial"/>
                <a:ea typeface="Calibri"/>
                <a:cs typeface="Times New Roman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5158469"/>
            <a:ext cx="846772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GB" sz="800" dirty="0"/>
              <a:t>Sources: </a:t>
            </a:r>
            <a:r>
              <a:rPr lang="en-GB" sz="800" dirty="0" smtClean="0"/>
              <a:t> Bank </a:t>
            </a:r>
            <a:r>
              <a:rPr lang="en-GB" sz="800" dirty="0"/>
              <a:t>of England, Barclays Capital, Bloomberg, CBI (all rights reserved), Citigroup, </a:t>
            </a:r>
            <a:r>
              <a:rPr lang="en-GB" sz="800" dirty="0" err="1"/>
              <a:t>GfK</a:t>
            </a:r>
            <a:r>
              <a:rPr lang="en-GB" sz="800" dirty="0"/>
              <a:t>, ONS, TNS, </a:t>
            </a:r>
            <a:r>
              <a:rPr lang="en-GB" sz="800" dirty="0" err="1"/>
              <a:t>YouGov</a:t>
            </a:r>
            <a:r>
              <a:rPr lang="en-GB" sz="800" dirty="0"/>
              <a:t> and Bank calculations. </a:t>
            </a:r>
            <a:endParaRPr lang="en-GB" sz="800" dirty="0" smtClean="0"/>
          </a:p>
          <a:p>
            <a:pPr marL="216000" indent="-216000"/>
            <a:endParaRPr lang="en-GB" sz="800" dirty="0"/>
          </a:p>
          <a:p>
            <a:pPr marL="216000" indent="-216000"/>
            <a:r>
              <a:rPr lang="en-GB" sz="800" dirty="0"/>
              <a:t>(a) </a:t>
            </a:r>
            <a:r>
              <a:rPr lang="en-GB" sz="800" dirty="0" smtClean="0"/>
              <a:t>	Data </a:t>
            </a:r>
            <a:r>
              <a:rPr lang="en-GB" sz="800" dirty="0"/>
              <a:t>are non seasonally adjusted. </a:t>
            </a:r>
          </a:p>
          <a:p>
            <a:pPr marL="216000" indent="-216000"/>
            <a:r>
              <a:rPr lang="en-GB" sz="800" dirty="0"/>
              <a:t>(b) </a:t>
            </a:r>
            <a:r>
              <a:rPr lang="en-GB" sz="800" dirty="0" smtClean="0"/>
              <a:t>	Dates </a:t>
            </a:r>
            <a:r>
              <a:rPr lang="en-GB" sz="800" dirty="0"/>
              <a:t>in parentheses indicate start date of the data series. </a:t>
            </a:r>
          </a:p>
          <a:p>
            <a:pPr marL="216000" indent="-216000"/>
            <a:r>
              <a:rPr lang="en-GB" sz="800" dirty="0"/>
              <a:t>(c) </a:t>
            </a:r>
            <a:r>
              <a:rPr lang="en-GB" sz="800" dirty="0" smtClean="0"/>
              <a:t>	Financial </a:t>
            </a:r>
            <a:r>
              <a:rPr lang="en-GB" sz="800" dirty="0"/>
              <a:t>markets data are averages to 26 July 2017</a:t>
            </a:r>
            <a:r>
              <a:rPr lang="en-GB" sz="800" dirty="0" smtClean="0"/>
              <a:t>.  </a:t>
            </a:r>
            <a:r>
              <a:rPr lang="en-GB" sz="800" dirty="0" err="1"/>
              <a:t>YouGov</a:t>
            </a:r>
            <a:r>
              <a:rPr lang="en-GB" sz="800" dirty="0"/>
              <a:t>/Citigroup data are for July. 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d)	The </a:t>
            </a:r>
            <a:r>
              <a:rPr lang="en-GB" sz="800" dirty="0"/>
              <a:t>household surveys ask about expected changes in prices but do not reference a specific price </a:t>
            </a:r>
            <a:r>
              <a:rPr lang="en-GB" sz="800" dirty="0" smtClean="0"/>
              <a:t>index;  and </a:t>
            </a:r>
            <a:r>
              <a:rPr lang="en-GB" sz="800" dirty="0"/>
              <a:t>the measures are based on the median estimated price change. </a:t>
            </a:r>
          </a:p>
          <a:p>
            <a:pPr marL="216000" indent="-216000"/>
            <a:r>
              <a:rPr lang="en-GB" sz="800" dirty="0"/>
              <a:t>(e</a:t>
            </a:r>
            <a:r>
              <a:rPr lang="en-GB" sz="800" dirty="0" smtClean="0"/>
              <a:t>)	In </a:t>
            </a:r>
            <a:r>
              <a:rPr lang="en-GB" sz="800" dirty="0"/>
              <a:t>2016 Q1, the survey provider changed from </a:t>
            </a:r>
            <a:r>
              <a:rPr lang="en-GB" sz="800" dirty="0" err="1"/>
              <a:t>GfK</a:t>
            </a:r>
            <a:r>
              <a:rPr lang="en-GB" sz="800" dirty="0"/>
              <a:t> to TNS. </a:t>
            </a:r>
          </a:p>
          <a:p>
            <a:pPr marL="216000" indent="-216000"/>
            <a:r>
              <a:rPr lang="en-GB" sz="800" dirty="0"/>
              <a:t>(f</a:t>
            </a:r>
            <a:r>
              <a:rPr lang="en-GB" sz="800" dirty="0" smtClean="0"/>
              <a:t>)	CBI </a:t>
            </a:r>
            <a:r>
              <a:rPr lang="en-GB" sz="800" dirty="0"/>
              <a:t>data for the manufacturing, business/consumer services and distributive trade sectors, weighted together using nominal shares in value added</a:t>
            </a:r>
            <a:r>
              <a:rPr lang="en-GB" sz="800" dirty="0" smtClean="0"/>
              <a:t>.  Companies </a:t>
            </a:r>
            <a:r>
              <a:rPr lang="en-GB" sz="800" dirty="0"/>
              <a:t>are asked about the expected percentage price change over the coming twelve months in the markets in which they compete. 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g)	Instantaneous </a:t>
            </a:r>
            <a:r>
              <a:rPr lang="en-GB" sz="800" dirty="0"/>
              <a:t>RPI inflation one year ahead implied from swaps. 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h)	Bank’s </a:t>
            </a:r>
            <a:r>
              <a:rPr lang="en-GB" sz="800" dirty="0"/>
              <a:t>survey of external forecasters, inflation rate three years ahead. 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err="1"/>
              <a:t>i</a:t>
            </a:r>
            <a:r>
              <a:rPr lang="en-GB" sz="800" dirty="0" smtClean="0"/>
              <a:t>)	Instantaneous </a:t>
            </a:r>
            <a:r>
              <a:rPr lang="en-GB" sz="800" dirty="0"/>
              <a:t>RPI inflation three years ahead implied from swaps. </a:t>
            </a:r>
          </a:p>
          <a:p>
            <a:pPr marL="216000" indent="-216000"/>
            <a:r>
              <a:rPr lang="en-GB" sz="800" dirty="0"/>
              <a:t>(j</a:t>
            </a:r>
            <a:r>
              <a:rPr lang="en-GB" sz="800" dirty="0" smtClean="0"/>
              <a:t>)	Five-year</a:t>
            </a:r>
            <a:r>
              <a:rPr lang="en-GB" sz="800" dirty="0"/>
              <a:t>, five-year forward RPI inflation implied from swaps.</a:t>
            </a:r>
            <a:endParaRPr lang="en-GB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915" y="685800"/>
            <a:ext cx="3725966" cy="4467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4.1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CPI inflation has picked up since the start of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the year</a:t>
            </a:r>
            <a:b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 smtClean="0">
                <a:latin typeface="Arial" pitchFamily="34" charset="0"/>
              </a:rPr>
              <a:t>CPI inflation and Bank staff’s near-term projection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6272400"/>
            <a:ext cx="8467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 smtClean="0">
                <a:cs typeface="Arial" panose="020B0604020202020204" pitchFamily="34" charset="0"/>
              </a:rPr>
              <a:t>(a)	</a:t>
            </a:r>
            <a:r>
              <a:rPr lang="en-GB" sz="800" dirty="0">
                <a:cs typeface="Arial" panose="020B0604020202020204" pitchFamily="34" charset="0"/>
              </a:rPr>
              <a:t>The beige diamonds show Bank staff’s central projection for CPI inflation in April, May </a:t>
            </a:r>
            <a:r>
              <a:rPr lang="en-GB" sz="800" dirty="0" smtClean="0">
                <a:cs typeface="Arial" panose="020B0604020202020204" pitchFamily="34" charset="0"/>
              </a:rPr>
              <a:t>and June </a:t>
            </a:r>
            <a:r>
              <a:rPr lang="en-GB" sz="800" dirty="0">
                <a:cs typeface="Arial" panose="020B0604020202020204" pitchFamily="34" charset="0"/>
              </a:rPr>
              <a:t>2017 at the time of the May </a:t>
            </a:r>
            <a:r>
              <a:rPr lang="en-GB" sz="800" i="1" dirty="0">
                <a:cs typeface="Arial" panose="020B0604020202020204" pitchFamily="34" charset="0"/>
              </a:rPr>
              <a:t>Inflation Report</a:t>
            </a:r>
            <a:r>
              <a:rPr lang="en-GB" sz="800" dirty="0">
                <a:cs typeface="Arial" panose="020B0604020202020204" pitchFamily="34" charset="0"/>
              </a:rPr>
              <a:t>. </a:t>
            </a:r>
            <a:r>
              <a:rPr lang="en-GB" sz="800" dirty="0" smtClean="0">
                <a:cs typeface="Arial" panose="020B0604020202020204" pitchFamily="34" charset="0"/>
              </a:rPr>
              <a:t> The </a:t>
            </a:r>
            <a:r>
              <a:rPr lang="en-GB" sz="800" dirty="0">
                <a:cs typeface="Arial" panose="020B0604020202020204" pitchFamily="34" charset="0"/>
              </a:rPr>
              <a:t>red diamonds show the current </a:t>
            </a:r>
            <a:r>
              <a:rPr lang="en-GB" sz="800" dirty="0" smtClean="0">
                <a:cs typeface="Arial" panose="020B0604020202020204" pitchFamily="34" charset="0"/>
              </a:rPr>
              <a:t>staff projection </a:t>
            </a:r>
            <a:r>
              <a:rPr lang="en-GB" sz="800" dirty="0">
                <a:cs typeface="Arial" panose="020B0604020202020204" pitchFamily="34" charset="0"/>
              </a:rPr>
              <a:t>for July, August and September 2017. </a:t>
            </a:r>
            <a:r>
              <a:rPr lang="en-GB" sz="800" dirty="0" smtClean="0">
                <a:cs typeface="Arial" panose="020B0604020202020204" pitchFamily="34" charset="0"/>
              </a:rPr>
              <a:t> The </a:t>
            </a:r>
            <a:r>
              <a:rPr lang="en-GB" sz="800" dirty="0">
                <a:cs typeface="Arial" panose="020B0604020202020204" pitchFamily="34" charset="0"/>
              </a:rPr>
              <a:t>bands on each side of the </a:t>
            </a:r>
            <a:r>
              <a:rPr lang="en-GB" sz="800" dirty="0" smtClean="0">
                <a:cs typeface="Arial" panose="020B0604020202020204" pitchFamily="34" charset="0"/>
              </a:rPr>
              <a:t>diamonds show </a:t>
            </a:r>
            <a:r>
              <a:rPr lang="en-GB" sz="800" dirty="0">
                <a:cs typeface="Arial" panose="020B0604020202020204" pitchFamily="34" charset="0"/>
              </a:rPr>
              <a:t>the root mean squared error of the projections for CPI inflation one, two and </a:t>
            </a:r>
            <a:r>
              <a:rPr lang="en-GB" sz="800" dirty="0" smtClean="0">
                <a:cs typeface="Arial" panose="020B0604020202020204" pitchFamily="34" charset="0"/>
              </a:rPr>
              <a:t>three months </a:t>
            </a:r>
            <a:r>
              <a:rPr lang="en-GB" sz="800" dirty="0">
                <a:cs typeface="Arial" panose="020B0604020202020204" pitchFamily="34" charset="0"/>
              </a:rPr>
              <a:t>ahead made since 2004.</a:t>
            </a:r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452370"/>
            <a:ext cx="5391313" cy="4673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9646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4.2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Import prices have pushed up firms’ costs</a:t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CPI inflation and estimated contributions to four-quarter </a:t>
            </a:r>
            <a:r>
              <a:rPr lang="en-GB" altLang="en-US" sz="2000" dirty="0" smtClean="0">
                <a:latin typeface="Arial" pitchFamily="34" charset="0"/>
              </a:rPr>
              <a:t>growth in </a:t>
            </a:r>
            <a:r>
              <a:rPr lang="en-GB" altLang="en-US" sz="2000" dirty="0">
                <a:latin typeface="Arial" pitchFamily="34" charset="0"/>
              </a:rPr>
              <a:t>unit costs for consumer goods and </a:t>
            </a:r>
            <a:r>
              <a:rPr lang="en-GB" altLang="en-US" sz="2000" dirty="0" smtClean="0">
                <a:latin typeface="Arial" pitchFamily="34" charset="0"/>
              </a:rPr>
              <a:t>services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977125"/>
            <a:ext cx="8467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/>
              <a:t>Sources: </a:t>
            </a:r>
            <a:r>
              <a:rPr lang="en-GB" sz="800" dirty="0" smtClean="0"/>
              <a:t> Office </a:t>
            </a:r>
            <a:r>
              <a:rPr lang="en-GB" sz="800" dirty="0"/>
              <a:t>for Budget Responsibility (OBR), ONS and Bank calculations</a:t>
            </a:r>
            <a:r>
              <a:rPr lang="en-GB" sz="800" dirty="0" smtClean="0"/>
              <a:t>.</a:t>
            </a:r>
          </a:p>
          <a:p>
            <a:endParaRPr lang="en-GB" sz="800" dirty="0"/>
          </a:p>
          <a:p>
            <a:pPr marL="228600" indent="-228600">
              <a:buAutoNum type="alphaLcParenBoth"/>
            </a:pPr>
            <a:r>
              <a:rPr lang="en-GB" sz="800" dirty="0" smtClean="0"/>
              <a:t>The </a:t>
            </a:r>
            <a:r>
              <a:rPr lang="en-GB" sz="800" dirty="0"/>
              <a:t>underlying weights attached to each component are based on the United </a:t>
            </a:r>
            <a:r>
              <a:rPr lang="en-GB" sz="800" dirty="0" smtClean="0"/>
              <a:t>Kingdom </a:t>
            </a:r>
            <a:r>
              <a:rPr lang="en-GB" sz="800" i="1" dirty="0" smtClean="0"/>
              <a:t>Input-Output </a:t>
            </a:r>
            <a:r>
              <a:rPr lang="en-GB" sz="800" i="1" dirty="0"/>
              <a:t>Analytical Tables 2010</a:t>
            </a:r>
            <a:r>
              <a:rPr lang="en-GB" sz="800" dirty="0"/>
              <a:t>, adjusted to reflect the composition of </a:t>
            </a:r>
            <a:r>
              <a:rPr lang="en-GB" sz="800" dirty="0" smtClean="0"/>
              <a:t>CPI.  Where applicable</a:t>
            </a:r>
            <a:r>
              <a:rPr lang="en-GB" sz="800" dirty="0"/>
              <a:t>, the weights capture each factor’s contribution to all stages of the </a:t>
            </a:r>
            <a:r>
              <a:rPr lang="en-GB" sz="800" dirty="0" smtClean="0"/>
              <a:t>domestic production </a:t>
            </a:r>
            <a:r>
              <a:rPr lang="en-GB" sz="800" dirty="0"/>
              <a:t>process. </a:t>
            </a:r>
            <a:r>
              <a:rPr lang="en-GB" sz="800" dirty="0" smtClean="0"/>
              <a:t> 2017 </a:t>
            </a:r>
            <a:r>
              <a:rPr lang="en-GB" sz="800" dirty="0"/>
              <a:t>Q2 figures for imports, labour and taxes are staff </a:t>
            </a:r>
            <a:r>
              <a:rPr lang="en-GB" sz="800" dirty="0" smtClean="0"/>
              <a:t>projections. </a:t>
            </a:r>
          </a:p>
          <a:p>
            <a:pPr marL="228600" indent="-228600">
              <a:buAutoNum type="alphaLcParenBoth"/>
            </a:pPr>
            <a:r>
              <a:rPr lang="en-GB" sz="800" dirty="0" smtClean="0"/>
              <a:t>Includes </a:t>
            </a:r>
            <a:r>
              <a:rPr lang="en-GB" sz="800" dirty="0"/>
              <a:t>imports, labour costs and tax associated with energy inputs</a:t>
            </a:r>
            <a:r>
              <a:rPr lang="en-GB" sz="8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800" dirty="0" smtClean="0"/>
              <a:t>Quarterly </a:t>
            </a:r>
            <a:r>
              <a:rPr lang="en-GB" sz="800" dirty="0"/>
              <a:t>average of monthly data, seasonally adjusted by Bank staff.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257062"/>
            <a:ext cx="5377902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8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4.3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Rising goods prices have pushed up inflation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Contributions to CPI inflation</a:t>
            </a:r>
            <a:r>
              <a:rPr lang="en-GB" altLang="en-US" sz="2000" baseline="30000" dirty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6007794"/>
            <a:ext cx="8467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/>
              <a:t>Sources: </a:t>
            </a:r>
            <a:r>
              <a:rPr lang="en-GB" sz="800" dirty="0" smtClean="0"/>
              <a:t> Bloomberg</a:t>
            </a:r>
            <a:r>
              <a:rPr lang="en-GB" sz="800" dirty="0"/>
              <a:t>, Department for Business, Energy and Industrial Strategy, ONS </a:t>
            </a:r>
            <a:r>
              <a:rPr lang="en-GB" sz="800" dirty="0" smtClean="0"/>
              <a:t>and Bank </a:t>
            </a:r>
            <a:r>
              <a:rPr lang="en-GB" sz="800" dirty="0"/>
              <a:t>calculations</a:t>
            </a:r>
            <a:r>
              <a:rPr lang="en-GB" sz="800" dirty="0" smtClean="0"/>
              <a:t>.</a:t>
            </a:r>
          </a:p>
          <a:p>
            <a:endParaRPr lang="en-GB" sz="800" dirty="0"/>
          </a:p>
          <a:p>
            <a:pPr marL="230400" indent="-230400"/>
            <a:r>
              <a:rPr lang="en-GB" sz="800" dirty="0"/>
              <a:t>(</a:t>
            </a:r>
            <a:r>
              <a:rPr lang="en-GB" sz="800" dirty="0" smtClean="0"/>
              <a:t>a)	Contributions </a:t>
            </a:r>
            <a:r>
              <a:rPr lang="en-GB" sz="800" dirty="0"/>
              <a:t>to annual CPI inflation. </a:t>
            </a:r>
            <a:r>
              <a:rPr lang="en-GB" sz="800" dirty="0" smtClean="0"/>
              <a:t> Figures </a:t>
            </a:r>
            <a:r>
              <a:rPr lang="en-GB" sz="800" dirty="0"/>
              <a:t>in parentheses are CPI basket weights in 2017.</a:t>
            </a:r>
          </a:p>
          <a:p>
            <a:pPr marL="230400" indent="-230400"/>
            <a:r>
              <a:rPr lang="en-GB" sz="800" dirty="0"/>
              <a:t>(b</a:t>
            </a:r>
            <a:r>
              <a:rPr lang="en-GB" sz="800" dirty="0" smtClean="0"/>
              <a:t>)	Difference </a:t>
            </a:r>
            <a:r>
              <a:rPr lang="en-GB" sz="800" dirty="0"/>
              <a:t>between CPI inflation and the other contributions identified in the chart.</a:t>
            </a:r>
          </a:p>
          <a:p>
            <a:pPr marL="230400" indent="-230400"/>
            <a:r>
              <a:rPr lang="en-GB" sz="800" dirty="0"/>
              <a:t>(c</a:t>
            </a:r>
            <a:r>
              <a:rPr lang="en-GB" sz="800" dirty="0" smtClean="0"/>
              <a:t>)	Bank </a:t>
            </a:r>
            <a:r>
              <a:rPr lang="en-GB" sz="800" dirty="0"/>
              <a:t>staff </a:t>
            </a:r>
            <a:r>
              <a:rPr lang="en-GB" sz="800" dirty="0" smtClean="0"/>
              <a:t>projection.  Fuels </a:t>
            </a:r>
            <a:r>
              <a:rPr lang="en-GB" sz="800" dirty="0"/>
              <a:t>and lubricants estimates use Department for Business, </a:t>
            </a:r>
            <a:r>
              <a:rPr lang="en-GB" sz="800" dirty="0" smtClean="0"/>
              <a:t>Energy and </a:t>
            </a:r>
            <a:r>
              <a:rPr lang="en-GB" sz="800" dirty="0"/>
              <a:t>Industrial Strategy petrol price data for July 2017 and are </a:t>
            </a:r>
            <a:r>
              <a:rPr lang="en-GB" sz="800" dirty="0" smtClean="0"/>
              <a:t>then based </a:t>
            </a:r>
            <a:r>
              <a:rPr lang="en-GB" sz="800" dirty="0"/>
              <a:t>on the August </a:t>
            </a:r>
            <a:r>
              <a:rPr lang="en-GB" sz="800" dirty="0" smtClean="0"/>
              <a:t>2017 </a:t>
            </a:r>
            <a:r>
              <a:rPr lang="en-GB" sz="800" i="1" dirty="0" smtClean="0"/>
              <a:t>Inflation </a:t>
            </a:r>
            <a:r>
              <a:rPr lang="en-GB" sz="800" i="1" dirty="0"/>
              <a:t>Report </a:t>
            </a:r>
            <a:r>
              <a:rPr lang="en-GB" sz="800" dirty="0"/>
              <a:t>sterling oil futures curve, shown in </a:t>
            </a:r>
            <a:r>
              <a:rPr lang="en-GB" sz="800" b="1" dirty="0"/>
              <a:t>Chart 4.5</a:t>
            </a:r>
            <a:r>
              <a:rPr lang="en-GB" sz="800" dirty="0"/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274154"/>
            <a:ext cx="5357785" cy="443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38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707438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4.4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Firms’ margins are estimated to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have recovered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somewhat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Estimated margins on consumer goods and </a:t>
            </a:r>
            <a:r>
              <a:rPr lang="en-GB" altLang="en-US" sz="2000" dirty="0" smtClean="0">
                <a:latin typeface="Arial" pitchFamily="34" charset="0"/>
              </a:rPr>
              <a:t>services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950540"/>
            <a:ext cx="84677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/>
              <a:t>Sources: </a:t>
            </a:r>
            <a:r>
              <a:rPr lang="en-GB" sz="800" dirty="0" smtClean="0"/>
              <a:t> OBR</a:t>
            </a:r>
            <a:r>
              <a:rPr lang="en-GB" sz="800" dirty="0"/>
              <a:t>, ONS and Bank calculations</a:t>
            </a:r>
            <a:r>
              <a:rPr lang="en-GB" sz="800" dirty="0" smtClean="0"/>
              <a:t>.</a:t>
            </a:r>
          </a:p>
          <a:p>
            <a:endParaRPr lang="en-GB" sz="800" dirty="0"/>
          </a:p>
          <a:p>
            <a:pPr marL="230400" indent="-230400"/>
            <a:r>
              <a:rPr lang="en-GB" sz="800" dirty="0"/>
              <a:t>(a) </a:t>
            </a:r>
            <a:r>
              <a:rPr lang="en-GB" sz="800" dirty="0" smtClean="0"/>
              <a:t>	Calculated </a:t>
            </a:r>
            <a:r>
              <a:rPr lang="en-GB" sz="800" dirty="0"/>
              <a:t>as differences in the ratio of the CPI, seasonally adjusted by Bank staff, </a:t>
            </a:r>
            <a:r>
              <a:rPr lang="en-GB" sz="800" dirty="0" smtClean="0"/>
              <a:t>and estimated </a:t>
            </a:r>
            <a:r>
              <a:rPr lang="en-GB" sz="800" dirty="0"/>
              <a:t>costs of production and distribution for consumer goods and services relative </a:t>
            </a:r>
            <a:r>
              <a:rPr lang="en-GB" sz="800" dirty="0" smtClean="0"/>
              <a:t>to their </a:t>
            </a:r>
            <a:r>
              <a:rPr lang="en-GB" sz="800" dirty="0"/>
              <a:t>1998–2007 averages. </a:t>
            </a:r>
            <a:r>
              <a:rPr lang="en-GB" sz="800" dirty="0" smtClean="0"/>
              <a:t> Costs </a:t>
            </a:r>
            <a:r>
              <a:rPr lang="en-GB" sz="800" dirty="0"/>
              <a:t>consist of labour, imports, energy and tax, weighted </a:t>
            </a:r>
            <a:r>
              <a:rPr lang="en-GB" sz="800" dirty="0" smtClean="0"/>
              <a:t>to reflect </a:t>
            </a:r>
            <a:r>
              <a:rPr lang="en-GB" sz="800" dirty="0"/>
              <a:t>their intensity in CPI as shown in </a:t>
            </a:r>
            <a:r>
              <a:rPr lang="en-GB" sz="800" b="1" dirty="0"/>
              <a:t>Chart 4.2</a:t>
            </a:r>
            <a:r>
              <a:rPr lang="en-GB" sz="800" dirty="0"/>
              <a:t>. </a:t>
            </a:r>
            <a:r>
              <a:rPr lang="en-GB" sz="800" dirty="0" smtClean="0"/>
              <a:t> The </a:t>
            </a:r>
            <a:r>
              <a:rPr lang="en-GB" sz="800" dirty="0"/>
              <a:t>diamond shows Bank </a:t>
            </a:r>
            <a:r>
              <a:rPr lang="en-GB" sz="800" dirty="0" smtClean="0"/>
              <a:t>staff’s projection </a:t>
            </a:r>
            <a:r>
              <a:rPr lang="en-GB" sz="800" dirty="0"/>
              <a:t>for 2017 Q2.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155" y="1409945"/>
            <a:ext cx="5377902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0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65005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4.5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Oil and gas prices have fallen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Sterling oil and wholesale gas prices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942278"/>
            <a:ext cx="84677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GB" sz="800" dirty="0">
                <a:cs typeface="Arial" panose="020B0604020202020204" pitchFamily="34" charset="0"/>
              </a:rPr>
              <a:t>Sources</a:t>
            </a:r>
            <a:r>
              <a:rPr lang="en-GB" sz="800" dirty="0" smtClean="0">
                <a:cs typeface="Arial" panose="020B0604020202020204" pitchFamily="34" charset="0"/>
              </a:rPr>
              <a:t>:  </a:t>
            </a:r>
            <a:r>
              <a:rPr lang="en-GB" sz="800" dirty="0">
                <a:cs typeface="Arial" panose="020B0604020202020204" pitchFamily="34" charset="0"/>
              </a:rPr>
              <a:t>Bank of England, Bloomberg, Thomson Reuters </a:t>
            </a:r>
            <a:r>
              <a:rPr lang="en-GB" sz="800" dirty="0" err="1">
                <a:cs typeface="Arial" panose="020B0604020202020204" pitchFamily="34" charset="0"/>
              </a:rPr>
              <a:t>Datastream</a:t>
            </a:r>
            <a:r>
              <a:rPr lang="en-GB" sz="800" dirty="0">
                <a:cs typeface="Arial" panose="020B0604020202020204" pitchFamily="34" charset="0"/>
              </a:rPr>
              <a:t> and Bank calculations</a:t>
            </a:r>
            <a:r>
              <a:rPr lang="en-GB" sz="800" dirty="0" smtClean="0">
                <a:cs typeface="Arial" panose="020B0604020202020204" pitchFamily="34" charset="0"/>
              </a:rPr>
              <a:t>.</a:t>
            </a:r>
          </a:p>
          <a:p>
            <a:pPr marL="216000" indent="-216000"/>
            <a:endParaRPr lang="en-GB" sz="800" dirty="0">
              <a:cs typeface="Arial" panose="020B0604020202020204" pitchFamily="34" charset="0"/>
            </a:endParaRPr>
          </a:p>
          <a:p>
            <a:pPr marL="230400" indent="-230400"/>
            <a:r>
              <a:rPr lang="en-GB" sz="800" dirty="0">
                <a:cs typeface="Arial" panose="020B0604020202020204" pitchFamily="34" charset="0"/>
              </a:rPr>
              <a:t>(</a:t>
            </a:r>
            <a:r>
              <a:rPr lang="en-GB" sz="800" dirty="0" smtClean="0">
                <a:cs typeface="Arial" panose="020B0604020202020204" pitchFamily="34" charset="0"/>
              </a:rPr>
              <a:t>a)	US </a:t>
            </a:r>
            <a:r>
              <a:rPr lang="en-GB" sz="800" dirty="0">
                <a:cs typeface="Arial" panose="020B0604020202020204" pitchFamily="34" charset="0"/>
              </a:rPr>
              <a:t>dollar Brent forward prices for delivery in 10–25 days’ time converted into sterling.</a:t>
            </a:r>
          </a:p>
          <a:p>
            <a:pPr marL="230400" indent="-230400"/>
            <a:r>
              <a:rPr lang="en-GB" sz="800" dirty="0">
                <a:cs typeface="Arial" panose="020B0604020202020204" pitchFamily="34" charset="0"/>
              </a:rPr>
              <a:t>(</a:t>
            </a:r>
            <a:r>
              <a:rPr lang="en-GB" sz="800" dirty="0" smtClean="0">
                <a:cs typeface="Arial" panose="020B0604020202020204" pitchFamily="34" charset="0"/>
              </a:rPr>
              <a:t>b)	One-day </a:t>
            </a:r>
            <a:r>
              <a:rPr lang="en-GB" sz="800" dirty="0">
                <a:cs typeface="Arial" panose="020B0604020202020204" pitchFamily="34" charset="0"/>
              </a:rPr>
              <a:t>forward price of UK natural gas.</a:t>
            </a:r>
          </a:p>
          <a:p>
            <a:pPr marL="230400" indent="-230400"/>
            <a:r>
              <a:rPr lang="en-GB" sz="800" dirty="0">
                <a:cs typeface="Arial" panose="020B0604020202020204" pitchFamily="34" charset="0"/>
              </a:rPr>
              <a:t>(</a:t>
            </a:r>
            <a:r>
              <a:rPr lang="en-GB" sz="800" dirty="0" smtClean="0">
                <a:cs typeface="Arial" panose="020B0604020202020204" pitchFamily="34" charset="0"/>
              </a:rPr>
              <a:t>c)	Fifteen </a:t>
            </a:r>
            <a:r>
              <a:rPr lang="en-GB" sz="800" dirty="0">
                <a:cs typeface="Arial" panose="020B0604020202020204" pitchFamily="34" charset="0"/>
              </a:rPr>
              <a:t>working day averages to 26 July and 3 May 2017 respectively.</a:t>
            </a:r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77" y="1196162"/>
            <a:ext cx="5740005" cy="447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6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4.6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Import price inflation appears to be easing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Import prices, indicators of input cost pressures, foreign </a:t>
            </a:r>
            <a:r>
              <a:rPr lang="en-GB" altLang="en-US" sz="2000" dirty="0" smtClean="0">
                <a:latin typeface="Arial" pitchFamily="34" charset="0"/>
              </a:rPr>
              <a:t>export prices </a:t>
            </a:r>
            <a:r>
              <a:rPr lang="en-GB" altLang="en-US" sz="2000" dirty="0">
                <a:latin typeface="Arial" pitchFamily="34" charset="0"/>
              </a:rPr>
              <a:t>and the sterling exchange rate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787384"/>
            <a:ext cx="84677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/>
              <a:t>Sources: </a:t>
            </a:r>
            <a:r>
              <a:rPr lang="en-GB" sz="800" dirty="0" smtClean="0"/>
              <a:t> Bank </a:t>
            </a:r>
            <a:r>
              <a:rPr lang="en-GB" sz="800" dirty="0"/>
              <a:t>of England, BCC, CBI, CEIC, Eurostat, IHS </a:t>
            </a:r>
            <a:r>
              <a:rPr lang="en-GB" sz="800" dirty="0" err="1"/>
              <a:t>Markit</a:t>
            </a:r>
            <a:r>
              <a:rPr lang="en-GB" sz="800" dirty="0"/>
              <a:t>, ONS, Thomson Reuters </a:t>
            </a:r>
            <a:r>
              <a:rPr lang="en-GB" sz="800" dirty="0" err="1"/>
              <a:t>Datastream</a:t>
            </a:r>
            <a:r>
              <a:rPr lang="en-GB" sz="800" dirty="0"/>
              <a:t> and Bank calculations. </a:t>
            </a:r>
            <a:endParaRPr lang="en-GB" sz="800" dirty="0" smtClean="0"/>
          </a:p>
          <a:p>
            <a:endParaRPr lang="en-GB" sz="800" dirty="0"/>
          </a:p>
          <a:p>
            <a:pPr marL="230400" indent="-234000"/>
            <a:r>
              <a:rPr lang="en-GB" sz="800" dirty="0"/>
              <a:t>(</a:t>
            </a:r>
            <a:r>
              <a:rPr lang="en-GB" sz="800" dirty="0" smtClean="0"/>
              <a:t>a)	Swathe </a:t>
            </a:r>
            <a:r>
              <a:rPr lang="en-GB" sz="800" dirty="0"/>
              <a:t>includes: </a:t>
            </a:r>
            <a:r>
              <a:rPr lang="en-GB" sz="800" dirty="0" smtClean="0"/>
              <a:t> producer </a:t>
            </a:r>
            <a:r>
              <a:rPr lang="en-GB" sz="800" dirty="0"/>
              <a:t>price index (PPI) imported materials prices; </a:t>
            </a:r>
            <a:r>
              <a:rPr lang="en-GB" sz="800" dirty="0" smtClean="0"/>
              <a:t> </a:t>
            </a:r>
            <a:r>
              <a:rPr lang="en-GB" sz="800" dirty="0" err="1" smtClean="0"/>
              <a:t>Markit</a:t>
            </a:r>
            <a:r>
              <a:rPr lang="en-GB" sz="800" dirty="0" smtClean="0"/>
              <a:t>/CIPS </a:t>
            </a:r>
            <a:r>
              <a:rPr lang="en-GB" sz="800" dirty="0"/>
              <a:t>manufacturing input prices; </a:t>
            </a:r>
            <a:r>
              <a:rPr lang="en-GB" sz="800" dirty="0" smtClean="0"/>
              <a:t> BCC </a:t>
            </a:r>
            <a:r>
              <a:rPr lang="en-GB" sz="800" dirty="0"/>
              <a:t>input cost pressures; </a:t>
            </a:r>
            <a:r>
              <a:rPr lang="en-GB" sz="800" dirty="0" smtClean="0"/>
              <a:t> CBI </a:t>
            </a:r>
            <a:r>
              <a:rPr lang="en-GB" sz="800" dirty="0"/>
              <a:t>manufacturing expected average costs over the next three months (from the </a:t>
            </a:r>
            <a:r>
              <a:rPr lang="en-GB" sz="800" i="1" dirty="0"/>
              <a:t>Quarterly Industrial Trends Survey</a:t>
            </a:r>
            <a:r>
              <a:rPr lang="en-GB" sz="800" dirty="0"/>
              <a:t>); </a:t>
            </a:r>
            <a:r>
              <a:rPr lang="en-GB" sz="800" dirty="0" smtClean="0"/>
              <a:t> and </a:t>
            </a:r>
            <a:r>
              <a:rPr lang="en-GB" sz="800" dirty="0"/>
              <a:t>Bank Agents’ material costs scores</a:t>
            </a:r>
            <a:r>
              <a:rPr lang="en-GB" sz="800" dirty="0" smtClean="0"/>
              <a:t>.  BCC </a:t>
            </a:r>
            <a:r>
              <a:rPr lang="en-GB" sz="800" dirty="0"/>
              <a:t>and PPI data are non seasonally adjusted</a:t>
            </a:r>
            <a:r>
              <a:rPr lang="en-GB" sz="800" dirty="0" smtClean="0"/>
              <a:t>.   Adjusted </a:t>
            </a:r>
            <a:r>
              <a:rPr lang="en-GB" sz="800" dirty="0"/>
              <a:t>to match the mean and variance of import price inflation, as shown on the chart, since 2000. </a:t>
            </a:r>
          </a:p>
          <a:p>
            <a:pPr marL="230400" indent="-234000"/>
            <a:r>
              <a:rPr lang="en-GB" sz="800" dirty="0"/>
              <a:t>(b) </a:t>
            </a:r>
            <a:r>
              <a:rPr lang="en-GB" sz="800" dirty="0" smtClean="0"/>
              <a:t>	UK </a:t>
            </a:r>
            <a:r>
              <a:rPr lang="en-GB" sz="800" dirty="0"/>
              <a:t>goods and services import deflator excluding fuels and the impact of MTIC fraud. </a:t>
            </a:r>
            <a:r>
              <a:rPr lang="en-GB" sz="800" dirty="0" smtClean="0"/>
              <a:t> Diamond </a:t>
            </a:r>
            <a:r>
              <a:rPr lang="en-GB" sz="800" dirty="0"/>
              <a:t>shows Bank staff’s projection for 2017 Q2. </a:t>
            </a:r>
          </a:p>
          <a:p>
            <a:pPr marL="230400" indent="-234000"/>
            <a:r>
              <a:rPr lang="en-GB" sz="800" dirty="0"/>
              <a:t>(c</a:t>
            </a:r>
            <a:r>
              <a:rPr lang="en-GB" sz="800" dirty="0" smtClean="0"/>
              <a:t>)	Domestic </a:t>
            </a:r>
            <a:r>
              <a:rPr lang="en-GB" sz="800" dirty="0"/>
              <a:t>currency non-oil export prices for goods and services of 51 countries weighted according to their shares in UK imports divided by the sterling exchange rate </a:t>
            </a:r>
            <a:r>
              <a:rPr lang="en-GB" sz="800" dirty="0" smtClean="0"/>
              <a:t>index.  The </a:t>
            </a:r>
            <a:r>
              <a:rPr lang="en-GB" sz="800" dirty="0"/>
              <a:t>sample excludes major oil </a:t>
            </a:r>
            <a:r>
              <a:rPr lang="en-GB" sz="800" dirty="0" smtClean="0"/>
              <a:t>exporters.  Diamond </a:t>
            </a:r>
            <a:r>
              <a:rPr lang="en-GB" sz="800" dirty="0"/>
              <a:t>shows Bank staff’s projection for 2017 Q2.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282700"/>
            <a:ext cx="5054966" cy="43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1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441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4.7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Survey indicators suggest goods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price pressures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have started to moderate slightly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Import-intensive CPI inflation and survey indicators of </a:t>
            </a:r>
            <a:r>
              <a:rPr lang="en-GB" altLang="en-US" sz="2000" dirty="0" smtClean="0">
                <a:latin typeface="Arial" pitchFamily="34" charset="0"/>
              </a:rPr>
              <a:t>output price inflation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787384"/>
            <a:ext cx="85538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0400" indent="-230400"/>
            <a:r>
              <a:rPr lang="en-GB" sz="800" dirty="0"/>
              <a:t>Sources: </a:t>
            </a:r>
            <a:r>
              <a:rPr lang="en-GB" sz="800" dirty="0" smtClean="0"/>
              <a:t> Bank </a:t>
            </a:r>
            <a:r>
              <a:rPr lang="en-GB" sz="800" dirty="0"/>
              <a:t>of England, CBI, IHS </a:t>
            </a:r>
            <a:r>
              <a:rPr lang="en-GB" sz="800" dirty="0" err="1"/>
              <a:t>Markit</a:t>
            </a:r>
            <a:r>
              <a:rPr lang="en-GB" sz="800" dirty="0"/>
              <a:t>, ONS and Bank calculations</a:t>
            </a:r>
            <a:r>
              <a:rPr lang="en-GB" sz="800" dirty="0" smtClean="0"/>
              <a:t>.</a:t>
            </a:r>
          </a:p>
          <a:p>
            <a:pPr marL="230400" indent="-230400"/>
            <a:endParaRPr lang="en-GB" sz="800" dirty="0"/>
          </a:p>
          <a:p>
            <a:pPr marL="230400" indent="-230400"/>
            <a:r>
              <a:rPr lang="en-GB" sz="800" dirty="0" smtClean="0"/>
              <a:t>(</a:t>
            </a:r>
            <a:r>
              <a:rPr lang="en-GB" sz="800" dirty="0"/>
              <a:t>a</a:t>
            </a:r>
            <a:r>
              <a:rPr lang="en-GB" sz="800" dirty="0" smtClean="0"/>
              <a:t>)	The </a:t>
            </a:r>
            <a:r>
              <a:rPr lang="en-GB" sz="800" dirty="0"/>
              <a:t>import-intensive CPI series weights together the 20 CPI components with the </a:t>
            </a:r>
            <a:r>
              <a:rPr lang="en-GB" sz="800" dirty="0" smtClean="0"/>
              <a:t>highest import </a:t>
            </a:r>
            <a:r>
              <a:rPr lang="en-GB" sz="800" dirty="0"/>
              <a:t>intensities accounting for indirect imported inputs, excluding fuel and </a:t>
            </a:r>
            <a:r>
              <a:rPr lang="en-GB" sz="800" dirty="0" smtClean="0"/>
              <a:t>administered and </a:t>
            </a:r>
            <a:r>
              <a:rPr lang="en-GB" sz="800" dirty="0"/>
              <a:t>regulated </a:t>
            </a:r>
            <a:r>
              <a:rPr lang="en-GB" sz="800" dirty="0" smtClean="0"/>
              <a:t>prices.  CPI </a:t>
            </a:r>
            <a:r>
              <a:rPr lang="en-GB" sz="800" dirty="0"/>
              <a:t>data have been adjusted by Bank staff for changes in the rate </a:t>
            </a:r>
            <a:r>
              <a:rPr lang="en-GB" sz="800" dirty="0" smtClean="0"/>
              <a:t>of VAT, although </a:t>
            </a:r>
            <a:r>
              <a:rPr lang="en-GB" sz="800" dirty="0"/>
              <a:t>there is uncertainty around the precise impact of those changes. </a:t>
            </a:r>
            <a:r>
              <a:rPr lang="en-GB" sz="800" dirty="0" smtClean="0"/>
              <a:t> Quarterly average </a:t>
            </a:r>
            <a:r>
              <a:rPr lang="en-GB" sz="800" dirty="0"/>
              <a:t>of monthly data.</a:t>
            </a:r>
          </a:p>
          <a:p>
            <a:pPr marL="230400" indent="-230400"/>
            <a:r>
              <a:rPr lang="en-GB" sz="800" dirty="0"/>
              <a:t>(b</a:t>
            </a:r>
            <a:r>
              <a:rPr lang="en-GB" sz="800" dirty="0" smtClean="0"/>
              <a:t>)	Indicators </a:t>
            </a:r>
            <a:r>
              <a:rPr lang="en-GB" sz="800" dirty="0"/>
              <a:t>included in swathe </a:t>
            </a:r>
            <a:r>
              <a:rPr lang="en-GB" sz="800" dirty="0" smtClean="0"/>
              <a:t>are:  manufacturing </a:t>
            </a:r>
            <a:r>
              <a:rPr lang="en-GB" sz="800" dirty="0"/>
              <a:t>output producer price index </a:t>
            </a:r>
            <a:r>
              <a:rPr lang="en-GB" sz="800" dirty="0" smtClean="0"/>
              <a:t>excluding food</a:t>
            </a:r>
            <a:r>
              <a:rPr lang="en-GB" sz="800" dirty="0"/>
              <a:t>, beverages and tobacco</a:t>
            </a:r>
            <a:r>
              <a:rPr lang="en-GB" sz="800" dirty="0" smtClean="0"/>
              <a:t>;  </a:t>
            </a:r>
            <a:r>
              <a:rPr lang="en-GB" sz="800" dirty="0" err="1"/>
              <a:t>Markit</a:t>
            </a:r>
            <a:r>
              <a:rPr lang="en-GB" sz="800" dirty="0"/>
              <a:t>/CIPS output prices for manufacturing; </a:t>
            </a:r>
            <a:r>
              <a:rPr lang="en-GB" sz="800" dirty="0" smtClean="0"/>
              <a:t> CBI Industrial Trends </a:t>
            </a:r>
            <a:r>
              <a:rPr lang="en-GB" sz="800" dirty="0"/>
              <a:t>expected selling prices; </a:t>
            </a:r>
            <a:r>
              <a:rPr lang="en-GB" sz="800" dirty="0" smtClean="0"/>
              <a:t> and </a:t>
            </a:r>
            <a:r>
              <a:rPr lang="en-GB" sz="800" dirty="0"/>
              <a:t>Bank Agents’ finished imported goods cost </a:t>
            </a:r>
            <a:r>
              <a:rPr lang="en-GB" sz="800" dirty="0" smtClean="0"/>
              <a:t>scores.  Adjusted </a:t>
            </a:r>
            <a:r>
              <a:rPr lang="en-GB" sz="800" dirty="0"/>
              <a:t>to match the mean and variance of import-intensive inflation since 2001.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69057"/>
            <a:ext cx="4998730" cy="413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7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4.8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Measures of DGI have on balance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been broadly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stable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Measures of domestically generated inflation</a:t>
            </a:r>
            <a:r>
              <a:rPr lang="en-GB" altLang="en-US" sz="2000" baseline="30000" dirty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898482"/>
            <a:ext cx="8467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0400" indent="-230400"/>
            <a:r>
              <a:rPr lang="en-GB" sz="800" dirty="0"/>
              <a:t>Sources: </a:t>
            </a:r>
            <a:r>
              <a:rPr lang="en-GB" sz="800" dirty="0" smtClean="0"/>
              <a:t> ONS </a:t>
            </a:r>
            <a:r>
              <a:rPr lang="en-GB" sz="800" dirty="0"/>
              <a:t>and Bank calculations</a:t>
            </a:r>
            <a:r>
              <a:rPr lang="en-GB" sz="800" dirty="0" smtClean="0"/>
              <a:t>.</a:t>
            </a:r>
          </a:p>
          <a:p>
            <a:pPr marL="230400" indent="-230400"/>
            <a:endParaRPr lang="en-GB" sz="800" dirty="0"/>
          </a:p>
          <a:p>
            <a:pPr marL="230400" indent="-230400"/>
            <a:r>
              <a:rPr lang="en-GB" sz="800" dirty="0"/>
              <a:t>(</a:t>
            </a:r>
            <a:r>
              <a:rPr lang="en-GB" sz="800" dirty="0" smtClean="0"/>
              <a:t>a)	Unit </a:t>
            </a:r>
            <a:r>
              <a:rPr lang="en-GB" sz="800" dirty="0"/>
              <a:t>labour costs are whole-economy labour costs (including self-employment </a:t>
            </a:r>
            <a:r>
              <a:rPr lang="en-GB" sz="800" dirty="0" smtClean="0"/>
              <a:t>income) divided </a:t>
            </a:r>
            <a:r>
              <a:rPr lang="en-GB" sz="800" dirty="0"/>
              <a:t>by real GDP, based on the </a:t>
            </a:r>
            <a:r>
              <a:rPr lang="en-GB" sz="800" dirty="0" err="1"/>
              <a:t>backcast</a:t>
            </a:r>
            <a:r>
              <a:rPr lang="en-GB" sz="800" dirty="0"/>
              <a:t> of the final estimate of GDP</a:t>
            </a:r>
            <a:r>
              <a:rPr lang="en-GB" sz="800" dirty="0" smtClean="0"/>
              <a:t>.  </a:t>
            </a:r>
            <a:r>
              <a:rPr lang="en-GB" sz="800" dirty="0"/>
              <a:t>Unit wage costs </a:t>
            </a:r>
            <a:r>
              <a:rPr lang="en-GB" sz="800" dirty="0" smtClean="0"/>
              <a:t>are wages </a:t>
            </a:r>
            <a:r>
              <a:rPr lang="en-GB" sz="800" dirty="0"/>
              <a:t>and salaries and self-employment income divided by real GDP, based on the </a:t>
            </a:r>
            <a:r>
              <a:rPr lang="en-GB" sz="800" dirty="0" err="1" smtClean="0"/>
              <a:t>backcast</a:t>
            </a:r>
            <a:r>
              <a:rPr lang="en-GB" sz="800" dirty="0" smtClean="0"/>
              <a:t> of </a:t>
            </a:r>
            <a:r>
              <a:rPr lang="en-GB" sz="800" dirty="0"/>
              <a:t>the final estimate of GDP</a:t>
            </a:r>
            <a:r>
              <a:rPr lang="en-GB" sz="800" dirty="0" smtClean="0"/>
              <a:t>.  </a:t>
            </a:r>
            <a:r>
              <a:rPr lang="en-GB" sz="800" dirty="0"/>
              <a:t>Services CPI excludes airfares, package holidays, education </a:t>
            </a:r>
            <a:r>
              <a:rPr lang="en-GB" sz="800" dirty="0" smtClean="0"/>
              <a:t>and VAT</a:t>
            </a:r>
            <a:r>
              <a:rPr lang="en-GB" sz="800" dirty="0"/>
              <a:t>; </a:t>
            </a:r>
            <a:r>
              <a:rPr lang="en-GB" sz="800" dirty="0" smtClean="0"/>
              <a:t> where </a:t>
            </a:r>
            <a:r>
              <a:rPr lang="en-GB" sz="800" dirty="0"/>
              <a:t>Bank staff have adjusted for the rate of VAT there is uncertainty around </a:t>
            </a:r>
            <a:r>
              <a:rPr lang="en-GB" sz="800" dirty="0" smtClean="0"/>
              <a:t>the precise </a:t>
            </a:r>
            <a:r>
              <a:rPr lang="en-GB" sz="800" dirty="0"/>
              <a:t>impact of those </a:t>
            </a:r>
            <a:r>
              <a:rPr lang="en-GB" sz="800" dirty="0" smtClean="0"/>
              <a:t>changes.  All </a:t>
            </a:r>
            <a:r>
              <a:rPr lang="en-GB" sz="800" dirty="0"/>
              <a:t>data are up to 2017 Q1, except services CPI which is </a:t>
            </a:r>
            <a:r>
              <a:rPr lang="en-GB" sz="800" dirty="0" smtClean="0"/>
              <a:t>up to </a:t>
            </a:r>
            <a:r>
              <a:rPr lang="en-GB" sz="800" dirty="0"/>
              <a:t>2017 Q2.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291246"/>
            <a:ext cx="4986233" cy="434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74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2017-08-02T23:00:00+00:00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2017-08-03T11:00:00+00:00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a5edd0e9-353e-4089-bcbc-d9218926e91f">
      <Value>15</Value>
    </TaxCatchAll>
    <BOETwoLevelApprovalUnapprovedUrls xmlns="3093D571-876B-405D-9D29-9CB9268274E1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4F16183EA9C0468BCF653F37E8E49E" ma:contentTypeVersion="876" ma:contentTypeDescription="Create a new document." ma:contentTypeScope="" ma:versionID="827ab49393bb548537e6230f99c7eb51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a5edd0e9-353e-4089-bcbc-d9218926e91f" xmlns:ns4="A5EDD0E9-353E-4089-BCBC-D9218926E91F" xmlns:ns5="http://schemas.microsoft.com/sharepoint/v3/fields" xmlns:ns6="3093D571-876B-405D-9D29-9CB9268274E1" targetNamespace="http://schemas.microsoft.com/office/2006/metadata/properties" ma:root="true" ma:fieldsID="ad249d56aec574803c3683d2923876f8" ns1:_="" ns2:_="" ns3:_="" ns4:_="" ns5:_="" ns6:_="">
    <xsd:import namespace="http://schemas.microsoft.com/sharepoint/v3"/>
    <xsd:import namespace="b67fa5cd-9f58-4c91-ae17-33c31eed239f"/>
    <xsd:import namespace="a5edd0e9-353e-4089-bcbc-d9218926e91f"/>
    <xsd:import namespace="A5EDD0E9-353E-4089-BCBC-D9218926E91F"/>
    <xsd:import namespace="http://schemas.microsoft.com/sharepoint/v3/fields"/>
    <xsd:import namespace="3093D571-876B-405D-9D29-9CB9268274E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6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7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8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8879b917-e261-45cf-a9d8-7a379b5709b9" ma:termSetId="f722e845-53bc-4304-a021-71ff68974382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24e5fe3a-2481-4c14-85cb-2566c1d518d1}" ma:internalName="TaxCatchAll" ma:showField="CatchAllData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24e5fe3a-2481-4c14-85cb-2566c1d518d1}" ma:internalName="TaxCatchAllLabel" ma:readOnly="true" ma:showField="CatchAllDataLabel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93D571-876B-405D-9D29-9CB9268274E1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DE8B52-5336-46F0-8893-7262AEE9D279}"/>
</file>

<file path=customXml/itemProps2.xml><?xml version="1.0" encoding="utf-8"?>
<ds:datastoreItem xmlns:ds="http://schemas.openxmlformats.org/officeDocument/2006/customXml" ds:itemID="{C2B8820E-B9D6-47ED-B50F-732ED2D70ADC}"/>
</file>

<file path=customXml/itemProps3.xml><?xml version="1.0" encoding="utf-8"?>
<ds:datastoreItem xmlns:ds="http://schemas.openxmlformats.org/officeDocument/2006/customXml" ds:itemID="{ED7C85E6-B3E2-42FB-A6D8-C48752782BAF}"/>
</file>

<file path=customXml/itemProps4.xml><?xml version="1.0" encoding="utf-8"?>
<ds:datastoreItem xmlns:ds="http://schemas.openxmlformats.org/officeDocument/2006/customXml" ds:itemID="{CFAAB55A-E9DE-437F-916C-FB40E8AB95BC}"/>
</file>

<file path=docProps/app.xml><?xml version="1.0" encoding="utf-8"?>
<Properties xmlns="http://schemas.openxmlformats.org/officeDocument/2006/extended-properties" xmlns:vt="http://schemas.openxmlformats.org/officeDocument/2006/docPropsVTypes">
  <TotalTime>4296</TotalTime>
  <Words>399</Words>
  <Application>Microsoft Office PowerPoint</Application>
  <PresentationFormat>On-screen Show (4:3)</PresentationFormat>
  <Paragraphs>78</Paragraphs>
  <Slides>14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Blank</vt:lpstr>
      <vt:lpstr>Inflation Report  August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4: Costs and prices</dc:title>
  <dc:subject>Costs and prices</dc:subject>
  <dc:creator>Bank of England</dc:creator>
  <cp:keywords/>
  <dc:description/>
  <cp:lastModifiedBy>Hicks, Andrew</cp:lastModifiedBy>
  <cp:revision>851</cp:revision>
  <cp:lastPrinted>2017-08-02T10:23:12Z</cp:lastPrinted>
  <dcterms:created xsi:type="dcterms:W3CDTF">2012-02-14T09:54:25Z</dcterms:created>
  <dcterms:modified xsi:type="dcterms:W3CDTF">2017-08-02T17:09:36Z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15;#Inflation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r8>546800</vt:r8>
  </property>
  <property fmtid="{D5CDD505-2E9C-101B-9397-08002B2CF9AE}" pid="6" name="xd_ProgID">
    <vt:lpwstr/>
  </property>
  <property fmtid="{D5CDD505-2E9C-101B-9397-08002B2CF9AE}" pid="7" name="ContentTypeId">
    <vt:lpwstr>0x010100AF4F16183EA9C0468BCF653F37E8E49E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